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715000" cx="9144000"/>
  <p:notesSz cx="6858000" cy="973455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0780B99-E48D-43F2-8254-3594CB3E6881}">
  <a:tblStyle styleId="{D0780B99-E48D-43F2-8254-3594CB3E6881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7AE9C973-C8A1-4377-879F-0EC67596C293}" styleName="Table_1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C1DC3905-5ED5-4893-BB2E-F1D563748616}" styleName="Table_2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87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873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508634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624387"/>
            <a:ext cx="5486399" cy="437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9245600"/>
            <a:ext cx="2971799" cy="487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9245600"/>
            <a:ext cx="2971799" cy="4873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baseline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lvl="1">
              <a:spcBef>
                <a:spcPts val="0"/>
              </a:spcBef>
            </a:pPr>
            <a:r>
              <a:t/>
            </a:r>
            <a:endParaRPr/>
          </a:p>
          <a:p>
            <a:pPr lvl="2">
              <a:spcBef>
                <a:spcPts val="0"/>
              </a:spcBef>
            </a:pPr>
            <a:r>
              <a:t/>
            </a:r>
            <a:endParaRPr/>
          </a:p>
          <a:p>
            <a:pPr lvl="3">
              <a:spcBef>
                <a:spcPts val="0"/>
              </a:spcBef>
            </a:pPr>
            <a:r>
              <a:t/>
            </a:r>
            <a:endParaRPr/>
          </a:p>
          <a:p>
            <a:pPr lvl="4">
              <a:spcBef>
                <a:spcPts val="0"/>
              </a:spcBef>
            </a:pPr>
            <a:r>
              <a:t/>
            </a:r>
            <a:endParaRPr/>
          </a:p>
          <a:p>
            <a:pPr lvl="5">
              <a:spcBef>
                <a:spcPts val="0"/>
              </a:spcBef>
            </a:pPr>
            <a:r>
              <a:t/>
            </a:r>
            <a:endParaRPr/>
          </a:p>
          <a:p>
            <a:pPr lvl="6">
              <a:spcBef>
                <a:spcPts val="0"/>
              </a:spcBef>
            </a:pPr>
            <a:r>
              <a:t/>
            </a:r>
            <a:endParaRPr/>
          </a:p>
          <a:p>
            <a:pPr lvl="7">
              <a:spcBef>
                <a:spcPts val="0"/>
              </a:spcBef>
            </a:pPr>
            <a:r>
              <a:t/>
            </a:r>
            <a:endParaRPr/>
          </a:p>
          <a:p>
            <a:pPr lvl="8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624387"/>
            <a:ext cx="5486399" cy="4379912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508634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624387"/>
            <a:ext cx="5486399" cy="438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508641" y="730250"/>
            <a:ext cx="5840700" cy="36497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4" name="Shape 14"/>
          <p:cNvSpPr txBox="1"/>
          <p:nvPr/>
        </p:nvSpPr>
        <p:spPr>
          <a:xfrm>
            <a:off x="420879" y="395083"/>
            <a:ext cx="6920399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/>
            </a:lvl2pPr>
            <a:lvl3pPr>
              <a:lnSpc>
                <a:spcPct val="150000"/>
              </a:lnSpc>
              <a:spcBef>
                <a:spcPts val="0"/>
              </a:spcBef>
              <a:defRPr/>
            </a:lvl3pPr>
            <a:lvl4pPr>
              <a:lnSpc>
                <a:spcPct val="150000"/>
              </a:lnSpc>
              <a:spcBef>
                <a:spcPts val="0"/>
              </a:spcBef>
              <a:defRPr/>
            </a:lvl4pPr>
            <a:lvl5pPr>
              <a:lnSpc>
                <a:spcPct val="150000"/>
              </a:lnSpc>
              <a:spcBef>
                <a:spcPts val="0"/>
              </a:spcBef>
              <a:defRPr/>
            </a:lvl5pPr>
            <a:lvl6pPr>
              <a:lnSpc>
                <a:spcPct val="150000"/>
              </a:lnSpc>
              <a:spcBef>
                <a:spcPts val="0"/>
              </a:spcBef>
              <a:defRPr/>
            </a:lvl6pPr>
            <a:lvl7pPr>
              <a:lnSpc>
                <a:spcPct val="150000"/>
              </a:lnSpc>
              <a:spcBef>
                <a:spcPts val="0"/>
              </a:spcBef>
              <a:defRPr/>
            </a:lvl7pPr>
            <a:lvl8pPr>
              <a:lnSpc>
                <a:spcPct val="150000"/>
              </a:lnSpc>
              <a:spcBef>
                <a:spcPts val="0"/>
              </a:spcBef>
              <a:defRPr/>
            </a:lvl8pPr>
            <a:lvl9pPr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152400" y="260950"/>
            <a:ext cx="8917500" cy="76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154475" y="11774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/>
            </a:lvl2pPr>
            <a:lvl3pPr>
              <a:lnSpc>
                <a:spcPct val="150000"/>
              </a:lnSpc>
              <a:spcBef>
                <a:spcPts val="0"/>
              </a:spcBef>
              <a:defRPr/>
            </a:lvl3pPr>
            <a:lvl4pPr>
              <a:lnSpc>
                <a:spcPct val="150000"/>
              </a:lnSpc>
              <a:spcBef>
                <a:spcPts val="0"/>
              </a:spcBef>
              <a:defRPr/>
            </a:lvl4pPr>
            <a:lvl5pPr>
              <a:lnSpc>
                <a:spcPct val="150000"/>
              </a:lnSpc>
              <a:spcBef>
                <a:spcPts val="0"/>
              </a:spcBef>
              <a:defRPr/>
            </a:lvl5pPr>
            <a:lvl6pPr>
              <a:lnSpc>
                <a:spcPct val="150000"/>
              </a:lnSpc>
              <a:spcBef>
                <a:spcPts val="0"/>
              </a:spcBef>
              <a:defRPr/>
            </a:lvl6pPr>
            <a:lvl7pPr>
              <a:lnSpc>
                <a:spcPct val="150000"/>
              </a:lnSpc>
              <a:spcBef>
                <a:spcPts val="0"/>
              </a:spcBef>
              <a:defRPr/>
            </a:lvl7pPr>
            <a:lvl8pPr>
              <a:lnSpc>
                <a:spcPct val="150000"/>
              </a:lnSpc>
              <a:spcBef>
                <a:spcPts val="0"/>
              </a:spcBef>
              <a:defRPr/>
            </a:lvl8pPr>
            <a:lvl9pPr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703400" y="11774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50000"/>
              </a:lnSpc>
              <a:spcBef>
                <a:spcPts val="0"/>
              </a:spcBef>
              <a:defRPr/>
            </a:lvl1pPr>
            <a:lvl2pPr rtl="0">
              <a:lnSpc>
                <a:spcPct val="150000"/>
              </a:lnSpc>
              <a:spcBef>
                <a:spcPts val="0"/>
              </a:spcBef>
              <a:defRPr/>
            </a:lvl2pPr>
            <a:lvl3pPr rtl="0">
              <a:lnSpc>
                <a:spcPct val="150000"/>
              </a:lnSpc>
              <a:spcBef>
                <a:spcPts val="0"/>
              </a:spcBef>
              <a:defRPr/>
            </a:lvl3pPr>
            <a:lvl4pPr rtl="0">
              <a:lnSpc>
                <a:spcPct val="150000"/>
              </a:lnSpc>
              <a:spcBef>
                <a:spcPts val="0"/>
              </a:spcBef>
              <a:defRPr/>
            </a:lvl4pPr>
            <a:lvl5pPr rtl="0">
              <a:lnSpc>
                <a:spcPct val="150000"/>
              </a:lnSpc>
              <a:spcBef>
                <a:spcPts val="0"/>
              </a:spcBef>
              <a:defRPr/>
            </a:lvl5pPr>
            <a:lvl6pPr rtl="0">
              <a:lnSpc>
                <a:spcPct val="150000"/>
              </a:lnSpc>
              <a:spcBef>
                <a:spcPts val="0"/>
              </a:spcBef>
              <a:defRPr/>
            </a:lvl6pPr>
            <a:lvl7pPr rtl="0">
              <a:lnSpc>
                <a:spcPct val="150000"/>
              </a:lnSpc>
              <a:spcBef>
                <a:spcPts val="0"/>
              </a:spcBef>
              <a:defRPr/>
            </a:lvl7pPr>
            <a:lvl8pPr rtl="0">
              <a:lnSpc>
                <a:spcPct val="150000"/>
              </a:lnSpc>
              <a:spcBef>
                <a:spcPts val="0"/>
              </a:spcBef>
              <a:defRPr/>
            </a:lvl8pPr>
            <a:lvl9pPr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52400" y="260950"/>
            <a:ext cx="8917500" cy="76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sp>
        <p:nvSpPr>
          <p:cNvPr id="29" name="Shape 29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de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979232"/>
            <a:ext cx="82296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666666"/>
                </a:solidFill>
              </a:rPr>
              <a:t>‹#›</a:t>
            </a:fld>
          </a:p>
        </p:txBody>
      </p:sp>
      <p:sp>
        <p:nvSpPr>
          <p:cNvPr id="33" name="Shape 33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666666"/>
                </a:solidFill>
              </a:rPr>
              <a:t>‹#›</a:t>
            </a:fld>
          </a:p>
        </p:txBody>
      </p:sp>
      <p:sp>
        <p:nvSpPr>
          <p:cNvPr id="36" name="Shape 36"/>
          <p:cNvSpPr txBox="1"/>
          <p:nvPr/>
        </p:nvSpPr>
        <p:spPr>
          <a:xfrm>
            <a:off x="159150" y="0"/>
            <a:ext cx="86612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HSR App Quest 2015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2" type="sldNum"/>
          </p:nvPr>
        </p:nvSpPr>
        <p:spPr>
          <a:xfrm>
            <a:off x="8595300" y="0"/>
            <a:ext cx="548699" cy="25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b="1" lang="de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159150" y="1181444"/>
            <a:ext cx="8910600" cy="444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150000"/>
              </a:lnSpc>
              <a:spcBef>
                <a:spcPts val="600"/>
              </a:spcBef>
              <a:buClr>
                <a:srgbClr val="66A3C8"/>
              </a:buClr>
              <a:buSzPct val="100000"/>
              <a:buFont typeface="Roboto"/>
              <a:buChar char="■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lnSpc>
                <a:spcPct val="150000"/>
              </a:lnSpc>
              <a:spcBef>
                <a:spcPts val="480"/>
              </a:spcBef>
              <a:buClr>
                <a:srgbClr val="2A2A2A"/>
              </a:buClr>
              <a:buSzPct val="100000"/>
              <a:buFont typeface="Roboto"/>
              <a:buChar char="□"/>
              <a:defRPr sz="18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lnSpc>
                <a:spcPct val="150000"/>
              </a:lnSpc>
              <a:spcBef>
                <a:spcPts val="480"/>
              </a:spcBef>
              <a:buClr>
                <a:srgbClr val="66A3C8"/>
              </a:buClr>
              <a:buSzPct val="100000"/>
              <a:buFont typeface="Roboto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SzPct val="100000"/>
              <a:buFont typeface="Roboto"/>
              <a:buChar char="□"/>
              <a:defRPr sz="160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lnSpc>
                <a:spcPct val="150000"/>
              </a:lnSpc>
              <a:spcBef>
                <a:spcPts val="360"/>
              </a:spcBef>
              <a:buClr>
                <a:srgbClr val="2A2A2A"/>
              </a:buClr>
              <a:buFont typeface="Roboto"/>
              <a:defRPr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152400" y="288666"/>
            <a:ext cx="89175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Relationship Id="rId5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appquest.hsr.ch/2015/aufgabenstellunge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appquest.hsr.ch/2015/coaches" TargetMode="External"/><Relationship Id="rId4" Type="http://schemas.openxmlformats.org/officeDocument/2006/relationships/hyperlink" Target="mailto:mirko.stocker@hsr.ch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07.png"/><Relationship Id="rId5" Type="http://schemas.openxmlformats.org/officeDocument/2006/relationships/image" Target="../media/image08.png"/><Relationship Id="rId6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ctrTitle"/>
          </p:nvPr>
        </p:nvSpPr>
        <p:spPr>
          <a:xfrm>
            <a:off x="423002" y="1211168"/>
            <a:ext cx="7772400" cy="950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Willkommen zur App Quest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aseline="0"/>
          </a:p>
        </p:txBody>
      </p:sp>
      <p:sp>
        <p:nvSpPr>
          <p:cNvPr id="39" name="Shape 39"/>
          <p:cNvSpPr/>
          <p:nvPr/>
        </p:nvSpPr>
        <p:spPr>
          <a:xfrm>
            <a:off x="6299100" y="3561850"/>
            <a:ext cx="2731499" cy="1880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WLAN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  SSID: 		HSR-WLAN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de">
                <a:latin typeface="Roboto"/>
                <a:ea typeface="Roboto"/>
                <a:cs typeface="Roboto"/>
                <a:sym typeface="Roboto"/>
              </a:rPr>
              <a:t>Login im Browser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  User: 		appquest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  Passwort: 	appquest2015</a:t>
            </a:r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894" y="717248"/>
            <a:ext cx="1377850" cy="13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Ablauf Bootcamp</a:t>
            </a:r>
          </a:p>
        </p:txBody>
      </p:sp>
      <p:graphicFrame>
        <p:nvGraphicFramePr>
          <p:cNvPr id="102" name="Shape 102"/>
          <p:cNvGraphicFramePr/>
          <p:nvPr/>
        </p:nvGraphicFramePr>
        <p:xfrm>
          <a:off x="194250" y="1481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{D0780B99-E48D-43F2-8254-3594CB3E6881}</a:tableStyleId>
              </a:tblPr>
              <a:tblGrid>
                <a:gridCol w="1679250"/>
                <a:gridCol w="7090625"/>
              </a:tblGrid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09.35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Willkommen zur App Quest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Gastvortrag von Zühlke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Einführung App Quest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10.45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Kaffeepause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11.00 Uhr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Einführung Android (hier) und iOS (Raum 3.114, im oberen Stock)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ca. 11.45 Uhr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Erste App entwickeln mit den Coaches (im Gebäude verteilt)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12.30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Mittagspause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13.30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Weiterentwickeln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ca. 15.00 Uhr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Ende des Bootcamps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Um was geht es überhaupt?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Starthilfe in die App-Programmierung: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Einrichten der Entwicklungsumgebung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Einführung in die Entwicklung für </a:t>
            </a:r>
            <a:r>
              <a:rPr b="1" lang="de"/>
              <a:t>Android mit Java </a:t>
            </a:r>
            <a:r>
              <a:rPr lang="de"/>
              <a:t>oder </a:t>
            </a:r>
            <a:r>
              <a:rPr b="1" lang="de"/>
              <a:t>iOS mit Swift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Im Team 5 Apps in 12 Wochen entwickeln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Selbststudium (primär Online Ressourcen)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Hilfestellungen bei Problemen von euren Coaches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Die Chance, den Treasure Hunt am 12. Dezember zu gewinnen!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Der Ablauf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1166922" y="1392724"/>
            <a:ext cx="1161839" cy="1296802"/>
            <a:chOff x="694934" y="1145550"/>
            <a:chExt cx="1358400" cy="1556224"/>
          </a:xfrm>
        </p:grpSpPr>
        <p:pic>
          <p:nvPicPr>
            <p:cNvPr id="115" name="Shape 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949" y="1593324"/>
              <a:ext cx="1053025" cy="110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Shape 116"/>
            <p:cNvSpPr txBox="1"/>
            <p:nvPr/>
          </p:nvSpPr>
          <p:spPr>
            <a:xfrm>
              <a:off x="694934" y="1145550"/>
              <a:ext cx="1358400" cy="363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de">
                  <a:latin typeface="Roboto"/>
                  <a:ea typeface="Roboto"/>
                  <a:cs typeface="Roboto"/>
                  <a:sym typeface="Roboto"/>
                </a:rPr>
                <a:t>Bootcamp</a:t>
              </a:r>
            </a:p>
          </p:txBody>
        </p:sp>
      </p:grpSp>
      <p:cxnSp>
        <p:nvCxnSpPr>
          <p:cNvPr id="117" name="Shape 117"/>
          <p:cNvCxnSpPr/>
          <p:nvPr/>
        </p:nvCxnSpPr>
        <p:spPr>
          <a:xfrm>
            <a:off x="2388234" y="2112038"/>
            <a:ext cx="1071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" name="Shape 118"/>
          <p:cNvSpPr txBox="1"/>
          <p:nvPr/>
        </p:nvSpPr>
        <p:spPr>
          <a:xfrm>
            <a:off x="4153550" y="1392770"/>
            <a:ext cx="1053000" cy="3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2. App</a:t>
            </a:r>
          </a:p>
        </p:txBody>
      </p:sp>
      <p:grpSp>
        <p:nvGrpSpPr>
          <p:cNvPr id="119" name="Shape 119"/>
          <p:cNvGrpSpPr/>
          <p:nvPr/>
        </p:nvGrpSpPr>
        <p:grpSpPr>
          <a:xfrm>
            <a:off x="1395436" y="2786794"/>
            <a:ext cx="443644" cy="432232"/>
            <a:chOff x="748287" y="2810875"/>
            <a:chExt cx="518700" cy="518700"/>
          </a:xfrm>
        </p:grpSpPr>
        <p:sp>
          <p:nvSpPr>
            <p:cNvPr id="120" name="Shape 120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1" name="Shape 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Shape 122"/>
          <p:cNvGrpSpPr/>
          <p:nvPr/>
        </p:nvGrpSpPr>
        <p:grpSpPr>
          <a:xfrm>
            <a:off x="4313548" y="1976729"/>
            <a:ext cx="443644" cy="432232"/>
            <a:chOff x="748287" y="2810875"/>
            <a:chExt cx="518700" cy="518700"/>
          </a:xfrm>
        </p:grpSpPr>
        <p:sp>
          <p:nvSpPr>
            <p:cNvPr id="123" name="Shape 123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4" name="Shape 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Shape 125"/>
          <p:cNvCxnSpPr/>
          <p:nvPr/>
        </p:nvCxnSpPr>
        <p:spPr>
          <a:xfrm>
            <a:off x="5155366" y="2112038"/>
            <a:ext cx="1071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6" name="Shape 126"/>
          <p:cNvGrpSpPr/>
          <p:nvPr/>
        </p:nvGrpSpPr>
        <p:grpSpPr>
          <a:xfrm>
            <a:off x="6853391" y="1976729"/>
            <a:ext cx="443644" cy="432232"/>
            <a:chOff x="748287" y="2810875"/>
            <a:chExt cx="518700" cy="518700"/>
          </a:xfrm>
        </p:grpSpPr>
        <p:sp>
          <p:nvSpPr>
            <p:cNvPr id="127" name="Shape 127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8" name="Shape 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Shape 129"/>
          <p:cNvSpPr txBox="1"/>
          <p:nvPr/>
        </p:nvSpPr>
        <p:spPr>
          <a:xfrm>
            <a:off x="7070225" y="1392770"/>
            <a:ext cx="1053000" cy="3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3. App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6934825" y="3805772"/>
            <a:ext cx="900599" cy="3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4. App</a:t>
            </a:r>
          </a:p>
        </p:txBody>
      </p:sp>
      <p:grpSp>
        <p:nvGrpSpPr>
          <p:cNvPr id="131" name="Shape 131"/>
          <p:cNvGrpSpPr/>
          <p:nvPr/>
        </p:nvGrpSpPr>
        <p:grpSpPr>
          <a:xfrm>
            <a:off x="7005791" y="4389736"/>
            <a:ext cx="443644" cy="432232"/>
            <a:chOff x="748287" y="2810875"/>
            <a:chExt cx="518700" cy="518700"/>
          </a:xfrm>
        </p:grpSpPr>
        <p:sp>
          <p:nvSpPr>
            <p:cNvPr id="132" name="Shape 132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33" name="Shape 1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4" name="Shape 134"/>
          <p:cNvCxnSpPr/>
          <p:nvPr/>
        </p:nvCxnSpPr>
        <p:spPr>
          <a:xfrm>
            <a:off x="7075211" y="2639977"/>
            <a:ext cx="0" cy="948599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" name="Shape 135"/>
          <p:cNvSpPr txBox="1"/>
          <p:nvPr/>
        </p:nvSpPr>
        <p:spPr>
          <a:xfrm>
            <a:off x="2003126" y="3588475"/>
            <a:ext cx="2346000" cy="3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Treasure Hunt &amp; 5. App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3808309" y="4389736"/>
            <a:ext cx="443644" cy="432232"/>
            <a:chOff x="748287" y="2810875"/>
            <a:chExt cx="518700" cy="518700"/>
          </a:xfrm>
        </p:grpSpPr>
        <p:sp>
          <p:nvSpPr>
            <p:cNvPr id="137" name="Shape 137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38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143" y="3967731"/>
            <a:ext cx="1115108" cy="948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Shape 140"/>
          <p:cNvGrpSpPr/>
          <p:nvPr/>
        </p:nvGrpSpPr>
        <p:grpSpPr>
          <a:xfrm>
            <a:off x="1855229" y="4693511"/>
            <a:ext cx="313709" cy="305618"/>
            <a:chOff x="748287" y="2810875"/>
            <a:chExt cx="518700" cy="518700"/>
          </a:xfrm>
        </p:grpSpPr>
        <p:sp>
          <p:nvSpPr>
            <p:cNvPr id="141" name="Shape 141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Shape 143"/>
          <p:cNvGrpSpPr/>
          <p:nvPr/>
        </p:nvGrpSpPr>
        <p:grpSpPr>
          <a:xfrm>
            <a:off x="2328792" y="5036648"/>
            <a:ext cx="313709" cy="305618"/>
            <a:chOff x="748287" y="2810875"/>
            <a:chExt cx="518700" cy="518700"/>
          </a:xfrm>
        </p:grpSpPr>
        <p:sp>
          <p:nvSpPr>
            <p:cNvPr id="144" name="Shape 144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45" name="Shape 1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Shape 146"/>
          <p:cNvGrpSpPr/>
          <p:nvPr/>
        </p:nvGrpSpPr>
        <p:grpSpPr>
          <a:xfrm>
            <a:off x="2867541" y="5026119"/>
            <a:ext cx="313709" cy="305618"/>
            <a:chOff x="748287" y="2810875"/>
            <a:chExt cx="518700" cy="518700"/>
          </a:xfrm>
        </p:grpSpPr>
        <p:sp>
          <p:nvSpPr>
            <p:cNvPr id="147" name="Shape 147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48" name="Shape 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Shape 149"/>
          <p:cNvGrpSpPr/>
          <p:nvPr/>
        </p:nvGrpSpPr>
        <p:grpSpPr>
          <a:xfrm>
            <a:off x="1855229" y="4243762"/>
            <a:ext cx="313709" cy="305618"/>
            <a:chOff x="748287" y="2810875"/>
            <a:chExt cx="518700" cy="518700"/>
          </a:xfrm>
        </p:grpSpPr>
        <p:sp>
          <p:nvSpPr>
            <p:cNvPr id="150" name="Shape 150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51" name="Shape 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hape 152"/>
          <p:cNvCxnSpPr/>
          <p:nvPr/>
        </p:nvCxnSpPr>
        <p:spPr>
          <a:xfrm rot="10800000">
            <a:off x="5261699" y="4605962"/>
            <a:ext cx="1071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000" y="2207725"/>
            <a:ext cx="443650" cy="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3300" y="2207725"/>
            <a:ext cx="443650" cy="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0344" y="4641297"/>
            <a:ext cx="443650" cy="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500" y="4929825"/>
            <a:ext cx="443650" cy="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252" y="3038544"/>
            <a:ext cx="443650" cy="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0265" y="5084944"/>
            <a:ext cx="443650" cy="4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Die 5 Apps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5493409" y="5134720"/>
            <a:ext cx="470409" cy="432232"/>
            <a:chOff x="748287" y="2810875"/>
            <a:chExt cx="518700" cy="518700"/>
          </a:xfrm>
        </p:grpSpPr>
        <p:sp>
          <p:nvSpPr>
            <p:cNvPr id="165" name="Shape 165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Shape 167"/>
          <p:cNvGrpSpPr/>
          <p:nvPr/>
        </p:nvGrpSpPr>
        <p:grpSpPr>
          <a:xfrm>
            <a:off x="8582653" y="5134720"/>
            <a:ext cx="470409" cy="432232"/>
            <a:chOff x="748287" y="2810875"/>
            <a:chExt cx="518700" cy="518700"/>
          </a:xfrm>
        </p:grpSpPr>
        <p:sp>
          <p:nvSpPr>
            <p:cNvPr id="168" name="Shape 168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69" name="Shape 1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Shape 170"/>
          <p:cNvGrpSpPr/>
          <p:nvPr/>
        </p:nvGrpSpPr>
        <p:grpSpPr>
          <a:xfrm>
            <a:off x="7803042" y="5134720"/>
            <a:ext cx="470409" cy="432232"/>
            <a:chOff x="748287" y="2810875"/>
            <a:chExt cx="518700" cy="518700"/>
          </a:xfrm>
        </p:grpSpPr>
        <p:sp>
          <p:nvSpPr>
            <p:cNvPr id="171" name="Shape 171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2" name="Shape 1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Shape 173"/>
          <p:cNvGrpSpPr/>
          <p:nvPr/>
        </p:nvGrpSpPr>
        <p:grpSpPr>
          <a:xfrm>
            <a:off x="7023431" y="5134720"/>
            <a:ext cx="470409" cy="432232"/>
            <a:chOff x="748287" y="2810875"/>
            <a:chExt cx="518700" cy="518700"/>
          </a:xfrm>
        </p:grpSpPr>
        <p:sp>
          <p:nvSpPr>
            <p:cNvPr id="174" name="Shape 174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Shape 176"/>
          <p:cNvGrpSpPr/>
          <p:nvPr/>
        </p:nvGrpSpPr>
        <p:grpSpPr>
          <a:xfrm>
            <a:off x="6258420" y="5134720"/>
            <a:ext cx="470409" cy="432232"/>
            <a:chOff x="748287" y="2810875"/>
            <a:chExt cx="518700" cy="518700"/>
          </a:xfrm>
        </p:grpSpPr>
        <p:sp>
          <p:nvSpPr>
            <p:cNvPr id="177" name="Shape 177"/>
            <p:cNvSpPr/>
            <p:nvPr/>
          </p:nvSpPr>
          <p:spPr>
            <a:xfrm>
              <a:off x="748287" y="2810875"/>
              <a:ext cx="518700" cy="5187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8" name="Shape 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5700" y="2888275"/>
              <a:ext cx="363899" cy="363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Shape 179"/>
          <p:cNvSpPr txBox="1"/>
          <p:nvPr>
            <p:ph idx="1" type="body"/>
          </p:nvPr>
        </p:nvSpPr>
        <p:spPr>
          <a:xfrm>
            <a:off x="153600" y="1177425"/>
            <a:ext cx="8934599" cy="34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5 Apps, welche diverse technische Bereiche der App-Programmierung abdecken: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Einfache Views und mehrseitige Apps erstellen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Existierende Komponenten und Libraries einbinden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Sensordaten auslesen und mit der Umwelt interagieren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Kamera, Karten, Touch, Text-to-Speech,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Alle Teams erhalten dieselben Aufgabenstellungen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Apps für Eigengebrauch am Treasure Hunt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Zum Teil wird es Vorlagen geben für besonders knifflige Teile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152" y="5129007"/>
            <a:ext cx="443650" cy="4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027" y="4411669"/>
            <a:ext cx="443650" cy="4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/>
              <a:t>Jeder Schatzsucher braucht einen zuverlässigen Metalldetektor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de"/>
              <a:t>In welcher Truhe ist wohl der Schatz versteckt?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1. App Metalldetektor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5472" l="0" r="0" t="7206"/>
          <a:stretch/>
        </p:blipFill>
        <p:spPr>
          <a:xfrm>
            <a:off x="2487150" y="2828175"/>
            <a:ext cx="4265099" cy="26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2. App Grössenmesser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639708"/>
            <a:ext cx="39687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idx="1" type="body"/>
          </p:nvPr>
        </p:nvSpPr>
        <p:spPr>
          <a:xfrm>
            <a:off x="153600" y="1177430"/>
            <a:ext cx="8934599" cy="88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Mit den Lagesensoren und dem bekannten Abstand </a:t>
            </a:r>
            <a:r>
              <a:rPr b="1" lang="de"/>
              <a:t>a</a:t>
            </a:r>
            <a:r>
              <a:rPr lang="de"/>
              <a:t> können wir die Höhe </a:t>
            </a:r>
            <a:r>
              <a:rPr b="1" lang="de"/>
              <a:t>b</a:t>
            </a:r>
            <a:r>
              <a:rPr lang="de"/>
              <a:t> eines Objekts bestimmen.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/>
              <a:t>Eines der wichtigsten Utensilien für die Schatzsuche.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Mittels GPS bestimmen wir unsere Position und setzen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de"/>
              <a:t>Marker auf unserer eigenen Piratenkarte.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3. App Schatzkarte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3688"/>
          <a:stretch/>
        </p:blipFill>
        <p:spPr>
          <a:xfrm>
            <a:off x="7102400" y="1310300"/>
            <a:ext cx="1894625" cy="31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050" y="2485459"/>
            <a:ext cx="1745974" cy="309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4. App Schrittzähler</a:t>
            </a:r>
          </a:p>
        </p:txBody>
      </p:sp>
      <p:grpSp>
        <p:nvGrpSpPr>
          <p:cNvPr id="209" name="Shape 209"/>
          <p:cNvGrpSpPr/>
          <p:nvPr/>
        </p:nvGrpSpPr>
        <p:grpSpPr>
          <a:xfrm>
            <a:off x="1263174" y="3421831"/>
            <a:ext cx="3637151" cy="1096952"/>
            <a:chOff x="764150" y="3905128"/>
            <a:chExt cx="4364756" cy="1316395"/>
          </a:xfrm>
        </p:grpSpPr>
        <p:pic>
          <p:nvPicPr>
            <p:cNvPr id="210" name="Shape 2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150" y="4748525"/>
              <a:ext cx="1417200" cy="47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66000">
              <a:off x="2213624" y="4291624"/>
              <a:ext cx="1417200" cy="47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38000">
              <a:off x="3687400" y="3993249"/>
              <a:ext cx="1417199" cy="472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b="22261" l="26518" r="22989" t="18104"/>
          <a:stretch/>
        </p:blipFill>
        <p:spPr>
          <a:xfrm>
            <a:off x="6448650" y="2434925"/>
            <a:ext cx="2146750" cy="15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idx="1" type="body"/>
          </p:nvPr>
        </p:nvSpPr>
        <p:spPr>
          <a:xfrm>
            <a:off x="153600" y="1177428"/>
            <a:ext cx="8934599" cy="120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Mittels Schrittzähler lassen wir uns zum versteckten Schatz führen.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Schatz gefunden? Beweise sichern!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Zum Abschluss der App Quest bauen wir uns eine einfache Mal-App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28933" l="0" r="0" t="11666"/>
          <a:stretch/>
        </p:blipFill>
        <p:spPr>
          <a:xfrm>
            <a:off x="2821950" y="2527050"/>
            <a:ext cx="2833948" cy="26298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5. App Pixelmaler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125" y="2527050"/>
            <a:ext cx="2361625" cy="26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Aufwand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25" y="2493125"/>
            <a:ext cx="3297861" cy="1473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Shape 229"/>
          <p:cNvGrpSpPr/>
          <p:nvPr/>
        </p:nvGrpSpPr>
        <p:grpSpPr>
          <a:xfrm>
            <a:off x="4928525" y="2208265"/>
            <a:ext cx="3549124" cy="1746388"/>
            <a:chOff x="4928525" y="2650025"/>
            <a:chExt cx="3549124" cy="2095749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4">
              <a:alphaModFix/>
            </a:blip>
            <a:srcRect b="0" l="0" r="0" t="-1698"/>
            <a:stretch/>
          </p:blipFill>
          <p:spPr>
            <a:xfrm>
              <a:off x="4928525" y="2947000"/>
              <a:ext cx="3549124" cy="1798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/>
            <p:nvPr/>
          </p:nvSpPr>
          <p:spPr>
            <a:xfrm>
              <a:off x="6537250" y="2650025"/>
              <a:ext cx="1603800" cy="85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Shape 232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Aufwand: circa 4 Stunden pro Woche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Rückblick vergangener App Quests (h / Woche):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3205050" y="3967075"/>
            <a:ext cx="9686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h / Woche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560075" y="3967075"/>
            <a:ext cx="9686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h / Woche</a:t>
            </a:r>
          </a:p>
        </p:txBody>
      </p:sp>
      <p:sp>
        <p:nvSpPr>
          <p:cNvPr id="235" name="Shape 235"/>
          <p:cNvSpPr txBox="1"/>
          <p:nvPr/>
        </p:nvSpPr>
        <p:spPr>
          <a:xfrm rot="-5398935">
            <a:off x="102777" y="2725542"/>
            <a:ext cx="96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# Teams</a:t>
            </a:r>
          </a:p>
        </p:txBody>
      </p:sp>
      <p:sp>
        <p:nvSpPr>
          <p:cNvPr id="236" name="Shape 236"/>
          <p:cNvSpPr txBox="1"/>
          <p:nvPr/>
        </p:nvSpPr>
        <p:spPr>
          <a:xfrm rot="-5398935">
            <a:off x="4293777" y="2725542"/>
            <a:ext cx="968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# Teams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/>
              <a:t>Hochschule für Technik Rapperswil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53600" y="1177431"/>
            <a:ext cx="8934599" cy="1254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2400"/>
              <a:t>Lernkultur und Lebensqualität am See</a:t>
            </a: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398" r="0" t="0"/>
          <a:stretch/>
        </p:blipFill>
        <p:spPr>
          <a:xfrm>
            <a:off x="228600" y="2995150"/>
            <a:ext cx="8668557" cy="27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Ablauf der App Quest</a:t>
            </a:r>
          </a:p>
        </p:txBody>
      </p:sp>
      <p:graphicFrame>
        <p:nvGraphicFramePr>
          <p:cNvPr id="242" name="Shape 242"/>
          <p:cNvGraphicFramePr/>
          <p:nvPr/>
        </p:nvGraphicFramePr>
        <p:xfrm>
          <a:off x="270450" y="1367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{7AE9C973-C8A1-4377-879F-0EC67596C293}</a:tableStyleId>
              </a:tblPr>
              <a:tblGrid>
                <a:gridCol w="2490700"/>
                <a:gridCol w="6156050"/>
              </a:tblGrid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Heute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Bootcamp, 1. App programmieren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 10.10.15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Abgabe der 2. App an euren Coach (E-Mail)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</a:t>
                      </a: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31.10.15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Abgabe der 3. App an euren Coach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(E-Mail)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</a:t>
                      </a: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22.11.15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Abgabe der 4. App an euren Coach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(E-Mail)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Samstag,</a:t>
                      </a: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12.12.15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5. App </a:t>
                      </a: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fertigstellen (nicht mehr abgeben)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Treasure Hunt an der HSR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Treasure Hunt – Die Schatzsuche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00" y="3919029"/>
            <a:ext cx="2582500" cy="171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300" y="3919029"/>
            <a:ext cx="2582500" cy="171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100" y="3919029"/>
            <a:ext cx="2582500" cy="1719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idx="1" type="body"/>
          </p:nvPr>
        </p:nvSpPr>
        <p:spPr>
          <a:xfrm>
            <a:off x="153600" y="1177433"/>
            <a:ext cx="8934599" cy="243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Verschiedene Posten mit Aufgaben auf dem Gelände der HSR verteilt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Die 5 entwickelten Apps ermöglichen euch, die Aufgaben zu lösen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Gelöste Aufgaben geben Punkte (zum Punktesystem gleich mehr)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Das Team mit den meisten Punkten gewinnt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Ein zweites Gewinnerteam wird ausgelost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Preis: Jedes Teammitglied erhält ein Smartphone oder Tablet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Punktesystem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Während der Schatzsuche gilt es Punkte zu sammeln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Punkte gibt es für: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Abgabe der 2., 3. und 4. App (0-3 Punkte pro Abgabe)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Wenn die Abgabe nicht rechtzeitig erfolgt gibt es 0 Punkte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Lösen der Aufgaben am Treasure Hunt (ca. 60 Punkte!)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Punkte-Abzug gibt es keinen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Nicht alle fünf Apps geschafft? Kein Problem! </a:t>
            </a:r>
            <a:br>
              <a:rPr lang="de"/>
            </a:br>
            <a:r>
              <a:rPr lang="de"/>
              <a:t>Ein zweites Siegerteam wird ausgelost.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6472850" y="2282050"/>
            <a:ext cx="1702800" cy="3022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800" y="2281975"/>
            <a:ext cx="1702900" cy="3022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Logbuch für die erreichten Ziele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153601" y="1177437"/>
            <a:ext cx="6539400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Am Treasure Hunt werden Punkte in der von uns entwickelten Logbuch-App gesammelt: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erfasst alle erreichten Ziele und lädt sie auf unseren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Überprüft ob das Format korrekt ist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Die Logbuch-App wird in die 5 Apps eingebunden (wie genau das funktioniert wird im Laufe des Tages klar werden)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Anleitung zum Einbinden auf der Webseite, wird</a:t>
            </a:r>
            <a:br>
              <a:rPr lang="de"/>
            </a:br>
            <a:r>
              <a:rPr lang="de"/>
              <a:t>heute Nachmittag schon gemacht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200" y="513845"/>
            <a:ext cx="1464292" cy="286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Wie werden Punkte gesammelt?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225" y="4249708"/>
            <a:ext cx="833083" cy="1284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Shape 273"/>
          <p:cNvCxnSpPr>
            <a:stCxn id="274" idx="3"/>
            <a:endCxn id="272" idx="1"/>
          </p:cNvCxnSpPr>
          <p:nvPr/>
        </p:nvCxnSpPr>
        <p:spPr>
          <a:xfrm>
            <a:off x="6766225" y="4891781"/>
            <a:ext cx="126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550" y="4635101"/>
            <a:ext cx="513374" cy="5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450" y="582395"/>
            <a:ext cx="2288792" cy="152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Shape 277"/>
          <p:cNvCxnSpPr>
            <a:stCxn id="275" idx="3"/>
            <a:endCxn id="274" idx="1"/>
          </p:cNvCxnSpPr>
          <p:nvPr/>
        </p:nvCxnSpPr>
        <p:spPr>
          <a:xfrm>
            <a:off x="4366924" y="4891789"/>
            <a:ext cx="126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8" name="Shape 278"/>
          <p:cNvSpPr txBox="1"/>
          <p:nvPr/>
        </p:nvSpPr>
        <p:spPr>
          <a:xfrm>
            <a:off x="4646775" y="4571604"/>
            <a:ext cx="908699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Lösung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53600" y="1177434"/>
            <a:ext cx="8934599" cy="285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Aufgaben sind meistens mit Barcodes markiert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Im Barcode steht beispielsweise ein Lösungswort, </a:t>
            </a:r>
            <a:br>
              <a:rPr lang="de"/>
            </a:br>
            <a:r>
              <a:rPr lang="de"/>
              <a:t>das im Logbuch eingetragen wird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Häufig sind auch noch Zusatzinformationen nötig, je nach Applikation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In der Aufgabenstellung ist angegeben, welche Daten ins Logbuch eingetragen werden.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Achtung: unbedingt das Format korrekt umsetzen, da sonst unser Server die Punkte nicht vergeben kann!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727" y="4129728"/>
            <a:ext cx="778998" cy="152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Betreuung während der 12 Wochen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Jedes Team erhält einen persönlichen Betreuer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Betreuer sind Informatik-Studenten der HSR sowie Mitarbeiter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pro Woche steht den Coaches 1 Stunde für die Betreuung zur Verfügung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helfen bei allen Fragen und Problemen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Aufgabenstellungen werden auf </a:t>
            </a:r>
            <a:r>
              <a:rPr lang="de" u="sng">
                <a:solidFill>
                  <a:schemeClr val="hlink"/>
                </a:solidFill>
                <a:hlinkClick r:id="rId3"/>
              </a:rPr>
              <a:t>appquest.hsr.ch/2015 </a:t>
            </a:r>
            <a:r>
              <a:rPr lang="de"/>
              <a:t>(Passwort 2015) zur Verfügung gestellt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Aufgabenstellungen werden jeweils per E-Mail angekündigt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Coaches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153606" y="1177429"/>
            <a:ext cx="8934599" cy="44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Die Zuordnung von Teams zu Coaches sind hier ersichtlich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3"/>
              </a:rPr>
              <a:t>appquest.hsr.ch/2015/coaches</a:t>
            </a:r>
            <a:r>
              <a:rPr lang="de"/>
              <a:t> (Passwort 2015)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Bei generellen Fragen, oder falls der Coach doch mal nicht weiterhelfen kann: </a:t>
            </a:r>
            <a:r>
              <a:rPr lang="de" sz="2400" u="sng">
                <a:solidFill>
                  <a:schemeClr val="hlink"/>
                </a:solidFill>
                <a:hlinkClick r:id="rId4"/>
              </a:rPr>
              <a:t>mirko.stocker@hsr.ch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Ablauf Bootcamp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194250" y="1481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{C1DC3905-5ED5-4893-BB2E-F1D563748616}</a:tableStyleId>
              </a:tblPr>
              <a:tblGrid>
                <a:gridCol w="1679250"/>
                <a:gridCol w="7090625"/>
              </a:tblGrid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09.35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Willkommen zur App Quest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Gastvortrag von Zühlke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Einführung App Quest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10.45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Kaffeepause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11.00 Uhr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Einführung Android (hier) und iOS (Raum 3.114, im oberen Stock)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ca. 11.45 Uhr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Erste App entwickeln mit den Coaches (im Gebäude verteilt)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12.30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Mittagspause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13.30 Uhr	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Weiterentwickeln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ca. 15.00 Uhr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de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Ende des Bootcamps</a:t>
                      </a:r>
                    </a:p>
                  </a:txBody>
                  <a:tcPr marT="76200" marB="762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Hochschule für Technik Rapperswil</a:t>
            </a: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398" r="0" t="0"/>
          <a:stretch/>
        </p:blipFill>
        <p:spPr>
          <a:xfrm>
            <a:off x="228600" y="2995150"/>
            <a:ext cx="8668557" cy="2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idx="1" type="body"/>
          </p:nvPr>
        </p:nvSpPr>
        <p:spPr>
          <a:xfrm>
            <a:off x="153600" y="1177439"/>
            <a:ext cx="8934599" cy="166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1500 Studenten an der HSR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320 Informatik Studenten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8 Studiengänge: Maschinenbau, Energie &amp; Umwelt, Bau, Raumplanung,  Landschaftsarchitektur, Elektrotechnik, Informatik, Wirtschaftsingenieur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4646300" y="419250"/>
            <a:ext cx="4497599" cy="46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6248475" y="970854"/>
            <a:ext cx="27384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de" sz="1500">
                <a:solidFill>
                  <a:srgbClr val="FFFFFF"/>
                </a:solidFill>
              </a:rPr>
              <a:t>24. Oktober 2015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de" sz="1500">
                <a:solidFill>
                  <a:srgbClr val="FFFFFF"/>
                </a:solidFill>
              </a:rPr>
              <a:t>Programm bestellen: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de" sz="1500">
                <a:solidFill>
                  <a:srgbClr val="FFFFFF"/>
                </a:solidFill>
              </a:rPr>
              <a:t>www.hsr.ch/infotag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rgbClr val="FFFFFF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de" sz="1500">
                <a:solidFill>
                  <a:srgbClr val="FFFFFF"/>
                </a:solidFill>
              </a:rPr>
              <a:t>Kostenlose Zugfahrt hin &amp; zurück dank unseren Railchecks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2770"/>
            <a:ext cx="5093313" cy="44949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0" y="0"/>
            <a:ext cx="9144000" cy="81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indent="-6350" lvl="0" marL="71755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 sz="2000"/>
              <a:t>Nächste Infotage an der HSR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3772" l="0" r="0" t="0"/>
          <a:stretch/>
        </p:blipFill>
        <p:spPr>
          <a:xfrm>
            <a:off x="0" y="215475"/>
            <a:ext cx="9144000" cy="54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Studierendenwohnheim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75" y="1203370"/>
            <a:ext cx="5808458" cy="435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Vielen Dank an unsere Sponsoren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75" y="1401712"/>
            <a:ext cx="1947917" cy="194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860" y="1908145"/>
            <a:ext cx="4577021" cy="119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25" y="3806991"/>
            <a:ext cx="2511937" cy="137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900" y="3984375"/>
            <a:ext cx="3245775" cy="104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152400" y="260950"/>
            <a:ext cx="89175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Vielen Dank an die unterstützenden Firmen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54475" y="1177417"/>
            <a:ext cx="8915400" cy="4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Teilnehmende dieser Firmen erhalten Zeit für die App Quest:</a:t>
            </a:r>
          </a:p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703400" y="17870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libs/Weidmann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NovaLink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Pilatus Flugzeugwerke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RUAG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Schindler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Swisscom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UBS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Unispital Basel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Zeit AG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90" name="Shape 90"/>
          <p:cNvSpPr txBox="1"/>
          <p:nvPr>
            <p:ph idx="3" type="body"/>
          </p:nvPr>
        </p:nvSpPr>
        <p:spPr>
          <a:xfrm>
            <a:off x="154475" y="1787016"/>
            <a:ext cx="4366500" cy="421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4eyes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Actelion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bbv Software Services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Comerge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Coop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CSS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Endress+Hauser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Ergon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Georg Fischer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52400" y="260950"/>
            <a:ext cx="8934599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32400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de"/>
              <a:t>Gastvortrag Zühlke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063" y="1463104"/>
            <a:ext cx="2789873" cy="278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